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7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bg>
      <p:bgRef idx="1002">
        <a:schemeClr val="bg1"/>
      </p:bgRef>
    </p:bg>
    <p:spTree>
      <p:nvGrpSpPr>
        <p:cNvPr id="1" name=""/>
        <p:cNvGrpSpPr/>
        <p:nvPr/>
      </p:nvGrpSpPr>
      <p:grpSpPr>
        <a:xfrm>
          <a:off x="0" y="0"/>
          <a:ext cx="0" cy="0"/>
          <a:chOff x="0" y="0"/>
          <a:chExt cx="0" cy="0"/>
        </a:xfrm>
      </p:grpSpPr>
      <p:sp>
        <p:nvSpPr>
          <p:cNvPr id="8" name="7 - Ορθογώνιο"/>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 Ευθεία γραμμή σύνδεσης"/>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 Τίτλος"/>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l-GR" smtClean="0"/>
              <a:t>Kλικ για επεξεργασία του τίτλου</a:t>
            </a:r>
            <a:endParaRPr kumimoji="0" lang="en-US"/>
          </a:p>
        </p:txBody>
      </p:sp>
      <p:sp>
        <p:nvSpPr>
          <p:cNvPr id="25" name="24 - Υπότιτλος"/>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l-GR" smtClean="0"/>
              <a:t>Κάντε κλικ για να επεξεργαστείτε τον υπότιτλο του υποδείγματος</a:t>
            </a:r>
            <a:endParaRPr kumimoji="0" lang="en-US"/>
          </a:p>
        </p:txBody>
      </p:sp>
      <p:sp>
        <p:nvSpPr>
          <p:cNvPr id="31" name="30 - Θέση ημερομηνίας"/>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C5D406B0-8087-4C1F-A407-301F6B3D4603}" type="datetimeFigureOut">
              <a:rPr lang="el-GR" smtClean="0"/>
              <a:t>8/3/2015</a:t>
            </a:fld>
            <a:endParaRPr lang="el-GR"/>
          </a:p>
        </p:txBody>
      </p:sp>
      <p:sp>
        <p:nvSpPr>
          <p:cNvPr id="18" name="17 - Θέση υποσέλιδου"/>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l-GR"/>
          </a:p>
        </p:txBody>
      </p:sp>
      <p:sp>
        <p:nvSpPr>
          <p:cNvPr id="29" name="28 - Θέση αριθμού διαφάνειας"/>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2F31129B-CADB-4498-9768-C57837FBE9A9}" type="slidenum">
              <a:rPr lang="el-GR" smtClean="0"/>
              <a:t>‹#›</a:t>
            </a:fld>
            <a:endParaRPr lang="el-G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C5D406B0-8087-4C1F-A407-301F6B3D4603}" type="datetimeFigureOut">
              <a:rPr lang="el-GR" smtClean="0"/>
              <a:t>8/3/2015</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2F31129B-CADB-4498-9768-C57837FBE9A9}" type="slidenum">
              <a:rPr lang="el-GR" smtClean="0"/>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553200" y="274955"/>
            <a:ext cx="1524000" cy="5851525"/>
          </a:xfrm>
        </p:spPr>
        <p:txBody>
          <a:bodyPr vert="eaVert" anchor="t"/>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274642"/>
            <a:ext cx="6019800" cy="5851525"/>
          </a:xfrm>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a:xfrm>
            <a:off x="4242816" y="6557946"/>
            <a:ext cx="2002464" cy="226902"/>
          </a:xfrm>
        </p:spPr>
        <p:txBody>
          <a:bodyPr/>
          <a:lstStyle>
            <a:extLst/>
          </a:lstStyle>
          <a:p>
            <a:fld id="{C5D406B0-8087-4C1F-A407-301F6B3D4603}" type="datetimeFigureOut">
              <a:rPr lang="el-GR" smtClean="0"/>
              <a:t>8/3/2015</a:t>
            </a:fld>
            <a:endParaRPr lang="el-GR"/>
          </a:p>
        </p:txBody>
      </p:sp>
      <p:sp>
        <p:nvSpPr>
          <p:cNvPr id="5" name="4 - Θέση υποσέλιδου"/>
          <p:cNvSpPr>
            <a:spLocks noGrp="1"/>
          </p:cNvSpPr>
          <p:nvPr>
            <p:ph type="ftr" sz="quarter" idx="11"/>
          </p:nvPr>
        </p:nvSpPr>
        <p:spPr>
          <a:xfrm>
            <a:off x="457200" y="6556248"/>
            <a:ext cx="3657600" cy="228600"/>
          </a:xfrm>
        </p:spPr>
        <p:txBody>
          <a:bodyPr/>
          <a:lstStyle>
            <a:extLst/>
          </a:lstStyle>
          <a:p>
            <a:endParaRPr lang="el-GR"/>
          </a:p>
        </p:txBody>
      </p:sp>
      <p:sp>
        <p:nvSpPr>
          <p:cNvPr id="6" name="5 - Θέση αριθμού διαφάνειας"/>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2F31129B-CADB-4498-9768-C57837FBE9A9}" type="slidenum">
              <a:rPr lang="el-GR" smtClean="0"/>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C5D406B0-8087-4C1F-A407-301F6B3D4603}" type="datetimeFigureOut">
              <a:rPr lang="el-GR" smtClean="0"/>
              <a:t>8/3/2015</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2F31129B-CADB-4498-9768-C57837FBE9A9}" type="slidenum">
              <a:rPr lang="el-GR" smtClean="0"/>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Ref idx="1001">
        <a:schemeClr val="bg1"/>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C5D406B0-8087-4C1F-A407-301F6B3D4603}" type="datetimeFigureOut">
              <a:rPr lang="el-GR" smtClean="0"/>
              <a:t>8/3/2015</a:t>
            </a:fld>
            <a:endParaRPr lang="el-GR"/>
          </a:p>
        </p:txBody>
      </p:sp>
      <p:sp>
        <p:nvSpPr>
          <p:cNvPr id="5" name="4 - Θέση υποσέλιδου"/>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l-GR"/>
          </a:p>
        </p:txBody>
      </p:sp>
      <p:sp>
        <p:nvSpPr>
          <p:cNvPr id="6" name="5 - Θέση αριθμού διαφάνειας"/>
          <p:cNvSpPr>
            <a:spLocks noGrp="1"/>
          </p:cNvSpPr>
          <p:nvPr>
            <p:ph type="sldNum" sz="quarter" idx="12"/>
          </p:nvPr>
        </p:nvSpPr>
        <p:spPr>
          <a:xfrm>
            <a:off x="6733952" y="6555112"/>
            <a:ext cx="588336" cy="228600"/>
          </a:xfrm>
        </p:spPr>
        <p:txBody>
          <a:bodyPr/>
          <a:lstStyle>
            <a:extLst/>
          </a:lstStyle>
          <a:p>
            <a:fld id="{2F31129B-CADB-4498-9768-C57837FBE9A9}" type="slidenum">
              <a:rPr lang="el-GR" smtClean="0"/>
              <a:t>‹#›</a:t>
            </a:fld>
            <a:endParaRPr lang="el-G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42048" cy="1143000"/>
          </a:xfrm>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C5D406B0-8087-4C1F-A407-301F6B3D4603}" type="datetimeFigureOut">
              <a:rPr lang="el-GR" smtClean="0"/>
              <a:t>8/3/2015</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2F31129B-CADB-4498-9768-C57837FBE9A9}" type="slidenum">
              <a:rPr lang="el-GR" smtClean="0"/>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42048" cy="1143000"/>
          </a:xfrm>
        </p:spPr>
        <p:txBody>
          <a:bodyPr anchor="b"/>
          <a:lstStyle>
            <a:lvl1pPr>
              <a:defRPr/>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extLst/>
          </a:lstStyle>
          <a:p>
            <a:fld id="{C5D406B0-8087-4C1F-A407-301F6B3D4603}" type="datetimeFigureOut">
              <a:rPr lang="el-GR" smtClean="0"/>
              <a:t>8/3/2015</a:t>
            </a:fld>
            <a:endParaRPr lang="el-GR"/>
          </a:p>
        </p:txBody>
      </p:sp>
      <p:sp>
        <p:nvSpPr>
          <p:cNvPr id="8" name="7 - Θέση υποσέλιδου"/>
          <p:cNvSpPr>
            <a:spLocks noGrp="1"/>
          </p:cNvSpPr>
          <p:nvPr>
            <p:ph type="ftr" sz="quarter" idx="11"/>
          </p:nvPr>
        </p:nvSpPr>
        <p:spPr/>
        <p:txBody>
          <a:bodyPr/>
          <a:lstStyle>
            <a:extLst/>
          </a:lstStyle>
          <a:p>
            <a:endParaRPr lang="el-GR"/>
          </a:p>
        </p:txBody>
      </p:sp>
      <p:sp>
        <p:nvSpPr>
          <p:cNvPr id="9" name="8 - Θέση αριθμού διαφάνειας"/>
          <p:cNvSpPr>
            <a:spLocks noGrp="1"/>
          </p:cNvSpPr>
          <p:nvPr>
            <p:ph type="sldNum" sz="quarter" idx="12"/>
          </p:nvPr>
        </p:nvSpPr>
        <p:spPr/>
        <p:txBody>
          <a:bodyPr/>
          <a:lstStyle>
            <a:extLst/>
          </a:lstStyle>
          <a:p>
            <a:fld id="{2F31129B-CADB-4498-9768-C57837FBE9A9}" type="slidenum">
              <a:rPr lang="el-GR" smtClean="0"/>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42048" cy="1143000"/>
          </a:xfrm>
        </p:spPr>
        <p:txBody>
          <a:bodyPr/>
          <a:lstStyle>
            <a:extLst/>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extLst/>
          </a:lstStyle>
          <a:p>
            <a:fld id="{C5D406B0-8087-4C1F-A407-301F6B3D4603}" type="datetimeFigureOut">
              <a:rPr lang="el-GR" smtClean="0"/>
              <a:t>8/3/2015</a:t>
            </a:fld>
            <a:endParaRPr lang="el-GR"/>
          </a:p>
        </p:txBody>
      </p:sp>
      <p:sp>
        <p:nvSpPr>
          <p:cNvPr id="4" name="3 - Θέση υποσέλιδου"/>
          <p:cNvSpPr>
            <a:spLocks noGrp="1"/>
          </p:cNvSpPr>
          <p:nvPr>
            <p:ph type="ftr" sz="quarter" idx="11"/>
          </p:nvPr>
        </p:nvSpPr>
        <p:spPr/>
        <p:txBody>
          <a:bodyPr/>
          <a:lstStyle>
            <a:extLst/>
          </a:lstStyle>
          <a:p>
            <a:endParaRPr lang="el-GR"/>
          </a:p>
        </p:txBody>
      </p:sp>
      <p:sp>
        <p:nvSpPr>
          <p:cNvPr id="5" name="4 - Θέση αριθμού διαφάνειας"/>
          <p:cNvSpPr>
            <a:spLocks noGrp="1"/>
          </p:cNvSpPr>
          <p:nvPr>
            <p:ph type="sldNum" sz="quarter" idx="12"/>
          </p:nvPr>
        </p:nvSpPr>
        <p:spPr/>
        <p:txBody>
          <a:bodyPr/>
          <a:lstStyle>
            <a:extLst/>
          </a:lstStyle>
          <a:p>
            <a:fld id="{2F31129B-CADB-4498-9768-C57837FBE9A9}" type="slidenum">
              <a:rPr lang="el-GR" smtClean="0"/>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lvl1pPr>
              <a:defRPr>
                <a:solidFill>
                  <a:schemeClr val="tx2"/>
                </a:solidFill>
              </a:defRPr>
            </a:lvl1pPr>
            <a:extLst/>
          </a:lstStyle>
          <a:p>
            <a:fld id="{C5D406B0-8087-4C1F-A407-301F6B3D4603}" type="datetimeFigureOut">
              <a:rPr lang="el-GR" smtClean="0"/>
              <a:t>8/3/2015</a:t>
            </a:fld>
            <a:endParaRPr lang="el-GR"/>
          </a:p>
        </p:txBody>
      </p:sp>
      <p:sp>
        <p:nvSpPr>
          <p:cNvPr id="3" name="2 - Θέση υποσέλιδου"/>
          <p:cNvSpPr>
            <a:spLocks noGrp="1"/>
          </p:cNvSpPr>
          <p:nvPr>
            <p:ph type="ftr" sz="quarter" idx="11"/>
          </p:nvPr>
        </p:nvSpPr>
        <p:spPr/>
        <p:txBody>
          <a:bodyPr/>
          <a:lstStyle>
            <a:lvl1pPr>
              <a:defRPr>
                <a:solidFill>
                  <a:schemeClr val="tx2"/>
                </a:solidFill>
              </a:defRPr>
            </a:lvl1pPr>
            <a:extLst/>
          </a:lstStyle>
          <a:p>
            <a:endParaRPr lang="el-GR"/>
          </a:p>
        </p:txBody>
      </p:sp>
      <p:sp>
        <p:nvSpPr>
          <p:cNvPr id="4" name="3 - Θέση αριθμού διαφάνειας"/>
          <p:cNvSpPr>
            <a:spLocks noGrp="1"/>
          </p:cNvSpPr>
          <p:nvPr>
            <p:ph type="sldNum" sz="quarter" idx="12"/>
          </p:nvPr>
        </p:nvSpPr>
        <p:spPr/>
        <p:txBody>
          <a:bodyPr/>
          <a:lstStyle>
            <a:extLst/>
          </a:lstStyle>
          <a:p>
            <a:fld id="{2F31129B-CADB-4498-9768-C57837FBE9A9}" type="slidenum">
              <a:rPr lang="el-GR" smtClean="0"/>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C5D406B0-8087-4C1F-A407-301F6B3D4603}" type="datetimeFigureOut">
              <a:rPr lang="el-GR" smtClean="0"/>
              <a:t>8/3/2015</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2F31129B-CADB-4498-9768-C57837FBE9A9}" type="slidenum">
              <a:rPr lang="el-GR" smtClean="0"/>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bg>
      <p:bgRef idx="1002">
        <a:schemeClr val="bg2"/>
      </p:bgRef>
    </p:bg>
    <p:spTree>
      <p:nvGrpSpPr>
        <p:cNvPr id="1" name=""/>
        <p:cNvGrpSpPr/>
        <p:nvPr/>
      </p:nvGrpSpPr>
      <p:grpSpPr>
        <a:xfrm>
          <a:off x="0" y="0"/>
          <a:ext cx="0" cy="0"/>
          <a:chOff x="0" y="0"/>
          <a:chExt cx="0" cy="0"/>
        </a:xfrm>
      </p:grpSpPr>
      <p:sp>
        <p:nvSpPr>
          <p:cNvPr id="8" name="7 - Ορθογώνιο"/>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 Ορθογώνιο"/>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 Τίτλος"/>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l-GR" smtClean="0"/>
              <a:t>Kλικ για επεξεργασία του τίτλου</a:t>
            </a:r>
            <a:endParaRPr kumimoji="0" lang="en-US" dirty="0"/>
          </a:p>
        </p:txBody>
      </p:sp>
      <p:sp>
        <p:nvSpPr>
          <p:cNvPr id="4" name="3 - Θέση κειμένου"/>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extLst/>
          </a:lstStyle>
          <a:p>
            <a:fld id="{C5D406B0-8087-4C1F-A407-301F6B3D4603}" type="datetimeFigureOut">
              <a:rPr lang="el-GR" smtClean="0"/>
              <a:t>8/3/2015</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2F31129B-CADB-4498-9768-C57837FBE9A9}" type="slidenum">
              <a:rPr lang="el-GR" smtClean="0"/>
              <a:t>‹#›</a:t>
            </a:fld>
            <a:endParaRPr lang="el-GR"/>
          </a:p>
        </p:txBody>
      </p:sp>
      <p:sp>
        <p:nvSpPr>
          <p:cNvPr id="10" name="9 - Θέση εικόνας"/>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l-GR" smtClean="0"/>
              <a:t>Κάντε κλικ στο εικονίδιο για να προσθέσετε μια εικόνα</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 Ορθογώνιο"/>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 Θέση τίτλου"/>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l-GR" smtClean="0"/>
              <a:t>Kλικ για επεξεργασία του τίτλου</a:t>
            </a:r>
            <a:endParaRPr kumimoji="0" lang="en-US"/>
          </a:p>
        </p:txBody>
      </p:sp>
      <p:sp>
        <p:nvSpPr>
          <p:cNvPr id="31" name="30 - Θέση κειμένου"/>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27" name="26 - Θέση ημερομηνίας"/>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C5D406B0-8087-4C1F-A407-301F6B3D4603}" type="datetimeFigureOut">
              <a:rPr lang="el-GR" smtClean="0"/>
              <a:t>8/3/2015</a:t>
            </a:fld>
            <a:endParaRPr lang="el-GR"/>
          </a:p>
        </p:txBody>
      </p:sp>
      <p:sp>
        <p:nvSpPr>
          <p:cNvPr id="4" name="3 - Θέση υποσέλιδου"/>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l-GR"/>
          </a:p>
        </p:txBody>
      </p:sp>
      <p:sp>
        <p:nvSpPr>
          <p:cNvPr id="16" name="15 - Θέση αριθμού διαφάνειας"/>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2F31129B-CADB-4498-9768-C57837FBE9A9}" type="slidenum">
              <a:rPr lang="el-GR" smtClean="0"/>
              <a:t>‹#›</a:t>
            </a:fld>
            <a:endParaRPr lang="el-G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normAutofit/>
          </a:bodyPr>
          <a:lstStyle/>
          <a:p>
            <a:r>
              <a:rPr lang="en-US" dirty="0" smtClean="0"/>
              <a:t>6</a:t>
            </a:r>
            <a:r>
              <a:rPr lang="el-GR" baseline="30000" dirty="0" smtClean="0"/>
              <a:t>η</a:t>
            </a:r>
            <a:r>
              <a:rPr lang="el-GR" dirty="0" smtClean="0"/>
              <a:t> </a:t>
            </a:r>
            <a:r>
              <a:rPr lang="el-GR" dirty="0" err="1" smtClean="0"/>
              <a:t>μαρτιου</a:t>
            </a:r>
            <a:r>
              <a:rPr lang="el-GR" dirty="0" smtClean="0"/>
              <a:t/>
            </a:r>
            <a:br>
              <a:rPr lang="el-GR" dirty="0" smtClean="0"/>
            </a:br>
            <a:r>
              <a:rPr lang="el-GR" dirty="0" err="1" smtClean="0"/>
              <a:t>ημερα</a:t>
            </a:r>
            <a:r>
              <a:rPr lang="el-GR" dirty="0" smtClean="0"/>
              <a:t> </a:t>
            </a:r>
            <a:r>
              <a:rPr lang="el-GR" dirty="0" err="1" smtClean="0"/>
              <a:t>κατα</a:t>
            </a:r>
            <a:r>
              <a:rPr lang="el-GR" dirty="0" smtClean="0"/>
              <a:t> </a:t>
            </a:r>
            <a:r>
              <a:rPr lang="el-GR" dirty="0" err="1" smtClean="0"/>
              <a:t>τηΣ</a:t>
            </a:r>
            <a:r>
              <a:rPr lang="el-GR" dirty="0" smtClean="0"/>
              <a:t> ΣΧΟΛΙΚΗΣ ΒΙΑΣ</a:t>
            </a:r>
            <a:endParaRPr lang="el-GR" dirty="0"/>
          </a:p>
        </p:txBody>
      </p:sp>
      <p:sp>
        <p:nvSpPr>
          <p:cNvPr id="3" name="2 - Υπότιτλος"/>
          <p:cNvSpPr>
            <a:spLocks noGrp="1"/>
          </p:cNvSpPr>
          <p:nvPr>
            <p:ph type="subTitle" idx="1"/>
          </p:nvPr>
        </p:nvSpPr>
        <p:spPr>
          <a:xfrm>
            <a:off x="3354442" y="5445224"/>
            <a:ext cx="5114778" cy="864096"/>
          </a:xfrm>
        </p:spPr>
        <p:txBody>
          <a:bodyPr>
            <a:normAutofit/>
          </a:bodyPr>
          <a:lstStyle/>
          <a:p>
            <a:r>
              <a:rPr lang="el-GR" dirty="0" smtClean="0"/>
              <a:t>1/Θ ΝΗΠΙΑΓΩΓΕΙΟ ΑΓΓΕΛΩΝΑΣ</a:t>
            </a:r>
            <a:endParaRPr lang="el-GR"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39000" cy="372656"/>
          </a:xfrm>
        </p:spPr>
        <p:txBody>
          <a:bodyPr>
            <a:normAutofit/>
          </a:bodyPr>
          <a:lstStyle/>
          <a:p>
            <a:r>
              <a:rPr lang="el-GR" sz="1600" dirty="0" smtClean="0"/>
              <a:t>6</a:t>
            </a:r>
            <a:r>
              <a:rPr lang="el-GR" sz="1600" baseline="30000" dirty="0" smtClean="0"/>
              <a:t>Η</a:t>
            </a:r>
            <a:r>
              <a:rPr lang="el-GR" sz="1600" dirty="0" smtClean="0"/>
              <a:t> ΜΑΡΤΙΟΥ                                              ΗΜΕΡΑ ΚΑΤΆ ΤΗΣ ΣΧΟΛΙΚΗΣ ΒΙΑΣ</a:t>
            </a:r>
            <a:endParaRPr lang="el-GR" sz="1600" dirty="0"/>
          </a:p>
        </p:txBody>
      </p:sp>
      <p:pic>
        <p:nvPicPr>
          <p:cNvPr id="5122" name="Picture 2" descr="C:\Users\αρχοντουλα\Desktop\NIP\P3070418.JPG"/>
          <p:cNvPicPr>
            <a:picLocks noGrp="1" noChangeAspect="1" noChangeArrowheads="1"/>
          </p:cNvPicPr>
          <p:nvPr>
            <p:ph idx="1"/>
          </p:nvPr>
        </p:nvPicPr>
        <p:blipFill>
          <a:blip r:embed="rId2" cstate="print"/>
          <a:srcRect/>
          <a:stretch>
            <a:fillRect/>
          </a:stretch>
        </p:blipFill>
        <p:spPr bwMode="auto">
          <a:xfrm>
            <a:off x="539552" y="836712"/>
            <a:ext cx="6984776" cy="5619651"/>
          </a:xfrm>
          <a:prstGeom prst="rect">
            <a:avLst/>
          </a:prstGeom>
          <a:noFill/>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39000" cy="372656"/>
          </a:xfrm>
        </p:spPr>
        <p:txBody>
          <a:bodyPr>
            <a:normAutofit/>
          </a:bodyPr>
          <a:lstStyle/>
          <a:p>
            <a:r>
              <a:rPr lang="el-GR" sz="1600" dirty="0" smtClean="0"/>
              <a:t>6Η ΜΑΡΤΙΟΥ                                             ΗΜΕΡΑ ΚΑΤΆ ΤΗΣ ΣΧΟΛΙΚΗΣ ΒΙΑΣ</a:t>
            </a:r>
            <a:endParaRPr lang="el-GR" sz="1600" dirty="0"/>
          </a:p>
        </p:txBody>
      </p:sp>
      <p:pic>
        <p:nvPicPr>
          <p:cNvPr id="6146" name="Picture 2" descr="C:\Users\αρχοντουλα\Desktop\NIP\P3070415.JPG"/>
          <p:cNvPicPr>
            <a:picLocks noGrp="1" noChangeAspect="1" noChangeArrowheads="1"/>
          </p:cNvPicPr>
          <p:nvPr>
            <p:ph idx="1"/>
          </p:nvPr>
        </p:nvPicPr>
        <p:blipFill>
          <a:blip r:embed="rId2" cstate="print"/>
          <a:srcRect/>
          <a:stretch>
            <a:fillRect/>
          </a:stretch>
        </p:blipFill>
        <p:spPr bwMode="auto">
          <a:xfrm>
            <a:off x="539552" y="764704"/>
            <a:ext cx="7128792" cy="5832648"/>
          </a:xfrm>
          <a:prstGeom prst="rect">
            <a:avLst/>
          </a:prstGeom>
          <a:noFill/>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39000" cy="444664"/>
          </a:xfrm>
        </p:spPr>
        <p:txBody>
          <a:bodyPr>
            <a:normAutofit/>
          </a:bodyPr>
          <a:lstStyle/>
          <a:p>
            <a:r>
              <a:rPr lang="el-GR" sz="1600" dirty="0" smtClean="0"/>
              <a:t>6</a:t>
            </a:r>
            <a:r>
              <a:rPr lang="el-GR" sz="1600" baseline="30000" dirty="0" smtClean="0"/>
              <a:t>Η</a:t>
            </a:r>
            <a:r>
              <a:rPr lang="el-GR" sz="1600" dirty="0" smtClean="0"/>
              <a:t> ΜΑΡΤΙΟΥ                                              ΗΜΕΡΑ ΚΑΤΆ ΤΗΣ ΣΧΟΛΙΚΗΣ ΒΙΑΣ</a:t>
            </a:r>
            <a:endParaRPr lang="el-GR" sz="1600" dirty="0"/>
          </a:p>
        </p:txBody>
      </p:sp>
      <p:sp>
        <p:nvSpPr>
          <p:cNvPr id="3" name="2 - Θέση περιεχομένου"/>
          <p:cNvSpPr>
            <a:spLocks noGrp="1"/>
          </p:cNvSpPr>
          <p:nvPr>
            <p:ph idx="1"/>
          </p:nvPr>
        </p:nvSpPr>
        <p:spPr>
          <a:xfrm>
            <a:off x="457200" y="2564904"/>
            <a:ext cx="7239000" cy="3890832"/>
          </a:xfrm>
        </p:spPr>
        <p:txBody>
          <a:bodyPr/>
          <a:lstStyle/>
          <a:p>
            <a:pPr>
              <a:buFont typeface="Wingdings" pitchFamily="2" charset="2"/>
              <a:buChar char="Ø"/>
            </a:pPr>
            <a:r>
              <a:rPr lang="el-GR" dirty="0" smtClean="0"/>
              <a:t>Τέλος, μοιράσαμε στους γονείς των μαθητών μας, ενημερωτικό φυλλάδιο για τη σχολική βία. </a:t>
            </a:r>
            <a:endParaRPr lang="el-GR"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rot="10800000" flipV="1">
            <a:off x="395536" y="332656"/>
            <a:ext cx="7239000" cy="360040"/>
          </a:xfrm>
        </p:spPr>
        <p:txBody>
          <a:bodyPr>
            <a:noAutofit/>
          </a:bodyPr>
          <a:lstStyle/>
          <a:p>
            <a:r>
              <a:rPr lang="el-GR" sz="1600" dirty="0" smtClean="0"/>
              <a:t>6</a:t>
            </a:r>
            <a:r>
              <a:rPr lang="el-GR" sz="1600" baseline="30000" dirty="0" smtClean="0"/>
              <a:t>η</a:t>
            </a:r>
            <a:r>
              <a:rPr lang="el-GR" sz="1600" dirty="0" smtClean="0"/>
              <a:t> </a:t>
            </a:r>
            <a:r>
              <a:rPr lang="el-GR" sz="1600" dirty="0" err="1" smtClean="0"/>
              <a:t>μαρτιου</a:t>
            </a:r>
            <a:r>
              <a:rPr lang="el-GR" sz="1600" dirty="0" smtClean="0"/>
              <a:t>                                              </a:t>
            </a:r>
            <a:r>
              <a:rPr lang="el-GR" sz="1600" dirty="0" err="1" smtClean="0"/>
              <a:t>ημερα</a:t>
            </a:r>
            <a:r>
              <a:rPr lang="el-GR" sz="1600" dirty="0" smtClean="0"/>
              <a:t> κατά </a:t>
            </a:r>
            <a:r>
              <a:rPr lang="el-GR" sz="1600" dirty="0" err="1" smtClean="0"/>
              <a:t>τησ</a:t>
            </a:r>
            <a:r>
              <a:rPr lang="el-GR" sz="1600" dirty="0" smtClean="0"/>
              <a:t> </a:t>
            </a:r>
            <a:r>
              <a:rPr lang="el-GR" sz="1600" dirty="0" err="1" smtClean="0"/>
              <a:t>σχολικησ</a:t>
            </a:r>
            <a:r>
              <a:rPr lang="el-GR" sz="1600" dirty="0" smtClean="0"/>
              <a:t> </a:t>
            </a:r>
            <a:r>
              <a:rPr lang="el-GR" sz="1600" dirty="0" err="1" smtClean="0"/>
              <a:t>βιασ</a:t>
            </a:r>
            <a:endParaRPr lang="el-GR" sz="1600" dirty="0"/>
          </a:p>
        </p:txBody>
      </p:sp>
      <p:pic>
        <p:nvPicPr>
          <p:cNvPr id="7170" name="Picture 2" descr="C:\Users\αρχοντουλα\Desktop\NIP\P3070420.JPG"/>
          <p:cNvPicPr>
            <a:picLocks noGrp="1" noChangeAspect="1" noChangeArrowheads="1"/>
          </p:cNvPicPr>
          <p:nvPr>
            <p:ph idx="1"/>
          </p:nvPr>
        </p:nvPicPr>
        <p:blipFill>
          <a:blip r:embed="rId2" cstate="print"/>
          <a:srcRect/>
          <a:stretch>
            <a:fillRect/>
          </a:stretch>
        </p:blipFill>
        <p:spPr bwMode="auto">
          <a:xfrm>
            <a:off x="457200" y="764704"/>
            <a:ext cx="7239000" cy="5668640"/>
          </a:xfrm>
          <a:prstGeom prst="rect">
            <a:avLst/>
          </a:prstGeom>
          <a:noFill/>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355160" cy="372656"/>
          </a:xfrm>
        </p:spPr>
        <p:txBody>
          <a:bodyPr>
            <a:normAutofit/>
          </a:bodyPr>
          <a:lstStyle/>
          <a:p>
            <a:r>
              <a:rPr lang="el-GR" sz="1600" dirty="0" smtClean="0"/>
              <a:t>6</a:t>
            </a:r>
            <a:r>
              <a:rPr lang="el-GR" sz="1600" baseline="30000" dirty="0" smtClean="0"/>
              <a:t>Η</a:t>
            </a:r>
            <a:r>
              <a:rPr lang="el-GR" sz="1600" dirty="0" smtClean="0"/>
              <a:t> ΜΑΡΤΙΟΥ                                                ΗΜΕΡΑ ΚΑΤΑ ΤΗΣ ΣΧΟΛΙΚΗΣ ΒΙΑΣ</a:t>
            </a:r>
            <a:endParaRPr lang="el-GR" sz="1600" dirty="0"/>
          </a:p>
        </p:txBody>
      </p:sp>
      <p:sp>
        <p:nvSpPr>
          <p:cNvPr id="3" name="2 - Θέση περιεχομένου"/>
          <p:cNvSpPr>
            <a:spLocks noGrp="1"/>
          </p:cNvSpPr>
          <p:nvPr>
            <p:ph idx="1"/>
          </p:nvPr>
        </p:nvSpPr>
        <p:spPr>
          <a:xfrm>
            <a:off x="457200" y="1340768"/>
            <a:ext cx="7239000" cy="5114968"/>
          </a:xfrm>
        </p:spPr>
        <p:txBody>
          <a:bodyPr>
            <a:normAutofit/>
          </a:bodyPr>
          <a:lstStyle/>
          <a:p>
            <a:r>
              <a:rPr lang="el-GR" sz="2400" dirty="0" smtClean="0"/>
              <a:t>Στα πλαίσια της ημέρας κατά της σχολικής βίας, πραγματοποιήθηκαν στο Νηπιαγωγείο μας δραστηριότητες ευαισθητοποίησης των νηπίων στο συγκεκριμένο ζήτημα.</a:t>
            </a:r>
          </a:p>
          <a:p>
            <a:pPr>
              <a:buNone/>
            </a:pPr>
            <a:endParaRPr lang="el-GR" sz="2400" dirty="0" smtClean="0"/>
          </a:p>
          <a:p>
            <a:r>
              <a:rPr lang="el-GR" sz="2400" dirty="0" smtClean="0"/>
              <a:t>Αρχικά συζητήσαμε σε τι είναι αφιερωμένη η 6</a:t>
            </a:r>
            <a:r>
              <a:rPr lang="el-GR" sz="2400" baseline="30000" dirty="0" smtClean="0"/>
              <a:t>η</a:t>
            </a:r>
            <a:r>
              <a:rPr lang="el-GR" sz="2400" dirty="0" smtClean="0"/>
              <a:t> Μαρτίου και στη συνέχεια αναπτύξαμε δραστηριότητες που αφορούσαν στη διαχείριση του θυμού, ως μία από τις αιτίες της εκδήλωσης σχολικής βίας.</a:t>
            </a:r>
            <a:endParaRPr lang="el-GR" sz="2400"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67544" y="404664"/>
            <a:ext cx="7239000" cy="360040"/>
          </a:xfrm>
        </p:spPr>
        <p:txBody>
          <a:bodyPr>
            <a:normAutofit/>
          </a:bodyPr>
          <a:lstStyle/>
          <a:p>
            <a:r>
              <a:rPr lang="el-GR" sz="1600" dirty="0" smtClean="0"/>
              <a:t>6</a:t>
            </a:r>
            <a:r>
              <a:rPr lang="el-GR" sz="1600" baseline="30000" dirty="0" smtClean="0"/>
              <a:t>Η</a:t>
            </a:r>
            <a:r>
              <a:rPr lang="el-GR" sz="1600" dirty="0" smtClean="0"/>
              <a:t> ΜΑΡΤΙΟΥ                                         </a:t>
            </a:r>
            <a:r>
              <a:rPr lang="el-GR" sz="1600" dirty="0" smtClean="0"/>
              <a:t>    </a:t>
            </a:r>
            <a:r>
              <a:rPr lang="el-GR" sz="1600" dirty="0" smtClean="0"/>
              <a:t>ΗΜΕΡΑ ΚΑΤΑ ΤΗΣ ΣΧΟΛΙΚΗΣ ΒΙΑΣ</a:t>
            </a:r>
            <a:endParaRPr lang="el-GR" sz="1600" dirty="0"/>
          </a:p>
        </p:txBody>
      </p:sp>
      <p:sp>
        <p:nvSpPr>
          <p:cNvPr id="3" name="2 - Θέση περιεχομένου"/>
          <p:cNvSpPr>
            <a:spLocks noGrp="1"/>
          </p:cNvSpPr>
          <p:nvPr>
            <p:ph idx="1"/>
          </p:nvPr>
        </p:nvSpPr>
        <p:spPr>
          <a:xfrm>
            <a:off x="457200" y="1484784"/>
            <a:ext cx="7239000" cy="4464496"/>
          </a:xfrm>
        </p:spPr>
        <p:txBody>
          <a:bodyPr>
            <a:normAutofit lnSpcReduction="10000"/>
          </a:bodyPr>
          <a:lstStyle/>
          <a:p>
            <a:pPr>
              <a:buFont typeface="Wingdings" pitchFamily="2" charset="2"/>
              <a:buChar char="Ø"/>
            </a:pPr>
            <a:r>
              <a:rPr lang="el-GR" dirty="0" smtClean="0"/>
              <a:t>Διαβάσαμε το βιβλίο «Θυμώνω…» των εκδόσεων «</a:t>
            </a:r>
            <a:r>
              <a:rPr lang="el-GR" dirty="0" smtClean="0"/>
              <a:t>Μ</a:t>
            </a:r>
            <a:r>
              <a:rPr lang="el-GR" dirty="0" smtClean="0"/>
              <a:t>οντέρνοι καιροί».</a:t>
            </a:r>
          </a:p>
          <a:p>
            <a:pPr>
              <a:buNone/>
            </a:pPr>
            <a:endParaRPr lang="el-GR" dirty="0" smtClean="0"/>
          </a:p>
          <a:p>
            <a:pPr>
              <a:buNone/>
            </a:pPr>
            <a:endParaRPr lang="el-GR" dirty="0" smtClean="0"/>
          </a:p>
          <a:p>
            <a:pPr>
              <a:buFont typeface="Wingdings" pitchFamily="2" charset="2"/>
              <a:buChar char="Ø"/>
            </a:pPr>
            <a:r>
              <a:rPr lang="el-GR" dirty="0" smtClean="0"/>
              <a:t>Καταγράψαμε στον πίνακα τι μας κάνει να θυμώνουμε, π.χ. όταν μου παίρνουν το παιχνίδι μου, όταν μου σκάνε το μπαλόνι, όταν πειράζουν το φαγητό μου, και ποιους τρόπους χρησιμοποιούμε για να ηρεμήσουμε, π.χ. μετράω ως το 10, σκέφτομαι ένα αγαπημένο μου πρόσωπο, κάνω μια βόλτα.</a:t>
            </a:r>
          </a:p>
          <a:p>
            <a:pPr>
              <a:buNone/>
            </a:pPr>
            <a:endParaRPr lang="el-GR" dirty="0" smtClean="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67544" y="332656"/>
            <a:ext cx="7239000" cy="444664"/>
          </a:xfrm>
        </p:spPr>
        <p:txBody>
          <a:bodyPr>
            <a:normAutofit/>
          </a:bodyPr>
          <a:lstStyle/>
          <a:p>
            <a:r>
              <a:rPr lang="el-GR" sz="1600" dirty="0" smtClean="0"/>
              <a:t>6</a:t>
            </a:r>
            <a:r>
              <a:rPr lang="el-GR" sz="1600" baseline="30000" dirty="0" smtClean="0"/>
              <a:t>Η</a:t>
            </a:r>
            <a:r>
              <a:rPr lang="el-GR" sz="1600" dirty="0" smtClean="0"/>
              <a:t> ΜΑΡΤΙΟΥ               </a:t>
            </a:r>
            <a:r>
              <a:rPr lang="el-GR" sz="1600" dirty="0" smtClean="0"/>
              <a:t>                               </a:t>
            </a:r>
            <a:r>
              <a:rPr lang="el-GR" sz="1600" dirty="0" smtClean="0"/>
              <a:t>ΗΜΕΡΑ ΚΑΤΑ ΤΗΣ ΣΧΟΛΙΚΗΣ ΒΙΑΣ</a:t>
            </a:r>
            <a:endParaRPr lang="el-GR" sz="1600" dirty="0"/>
          </a:p>
        </p:txBody>
      </p:sp>
      <p:sp>
        <p:nvSpPr>
          <p:cNvPr id="3" name="2 - Θέση περιεχομένου"/>
          <p:cNvSpPr>
            <a:spLocks noGrp="1"/>
          </p:cNvSpPr>
          <p:nvPr>
            <p:ph idx="1"/>
          </p:nvPr>
        </p:nvSpPr>
        <p:spPr>
          <a:xfrm>
            <a:off x="457200" y="1988840"/>
            <a:ext cx="7239000" cy="4466896"/>
          </a:xfrm>
        </p:spPr>
        <p:txBody>
          <a:bodyPr/>
          <a:lstStyle/>
          <a:p>
            <a:pPr>
              <a:buFont typeface="Wingdings" pitchFamily="2" charset="2"/>
              <a:buChar char="Ø"/>
            </a:pPr>
            <a:r>
              <a:rPr lang="el-GR" dirty="0" smtClean="0"/>
              <a:t>Παίξαμε ένα παιχνίδι, χρησιμοποιώντας τρία στεφάνια, ένα κόκκινο, ένα κίτρινο και ένα πράσινο.</a:t>
            </a:r>
          </a:p>
          <a:p>
            <a:pPr>
              <a:buNone/>
            </a:pPr>
            <a:r>
              <a:rPr lang="el-GR" dirty="0" smtClean="0"/>
              <a:t> </a:t>
            </a:r>
            <a:r>
              <a:rPr lang="el-GR" dirty="0" smtClean="0"/>
              <a:t>  Κάθε παιδί έμπαινε θυμωμένο στο κόκκινο στεφάνι, πηδούσε στο κίτρινο, που σκεφτόταν κάτι που το ηρεμούσε και στη συνέχεια στο πράσινο, που ήταν πια ήρεμο και χαμογελαστό. </a:t>
            </a:r>
            <a:endParaRPr lang="el-GR"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67544" y="476672"/>
            <a:ext cx="7239000" cy="410304"/>
          </a:xfrm>
        </p:spPr>
        <p:txBody>
          <a:bodyPr>
            <a:normAutofit/>
          </a:bodyPr>
          <a:lstStyle/>
          <a:p>
            <a:r>
              <a:rPr lang="el-GR" sz="1600" dirty="0" smtClean="0"/>
              <a:t>6</a:t>
            </a:r>
            <a:r>
              <a:rPr lang="el-GR" sz="1600" baseline="30000" dirty="0" smtClean="0"/>
              <a:t>Η</a:t>
            </a:r>
            <a:r>
              <a:rPr lang="el-GR" sz="1600" dirty="0" smtClean="0"/>
              <a:t> ΜΑΡΤΙΟΥ                                              ΗΜΕΡΑ ΚΑΤΑ ΤΗΣ ΣΧΟΛΙΚΗΣ </a:t>
            </a:r>
            <a:r>
              <a:rPr lang="el-GR" sz="1600" dirty="0" err="1" smtClean="0"/>
              <a:t>Βιασ</a:t>
            </a:r>
            <a:endParaRPr lang="el-GR" sz="1600" dirty="0"/>
          </a:p>
        </p:txBody>
      </p:sp>
      <p:pic>
        <p:nvPicPr>
          <p:cNvPr id="1026" name="Picture 2" descr="C:\Users\αρχοντουλα\Desktop\NIP\P3070391.JPG"/>
          <p:cNvPicPr>
            <a:picLocks noGrp="1" noChangeAspect="1" noChangeArrowheads="1"/>
          </p:cNvPicPr>
          <p:nvPr>
            <p:ph idx="1"/>
          </p:nvPr>
        </p:nvPicPr>
        <p:blipFill>
          <a:blip r:embed="rId2" cstate="print"/>
          <a:srcRect/>
          <a:stretch>
            <a:fillRect/>
          </a:stretch>
        </p:blipFill>
        <p:spPr bwMode="auto">
          <a:xfrm>
            <a:off x="2259210" y="1124744"/>
            <a:ext cx="3998715" cy="5331619"/>
          </a:xfrm>
          <a:prstGeom prst="rect">
            <a:avLst/>
          </a:prstGeom>
          <a:noFill/>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39000" cy="372656"/>
          </a:xfrm>
        </p:spPr>
        <p:txBody>
          <a:bodyPr>
            <a:normAutofit/>
          </a:bodyPr>
          <a:lstStyle/>
          <a:p>
            <a:r>
              <a:rPr lang="el-GR" sz="1600" dirty="0" smtClean="0"/>
              <a:t>6</a:t>
            </a:r>
            <a:r>
              <a:rPr lang="el-GR" sz="1600" baseline="30000" dirty="0" smtClean="0"/>
              <a:t>Η</a:t>
            </a:r>
            <a:r>
              <a:rPr lang="el-GR" sz="1600" dirty="0" smtClean="0"/>
              <a:t> ΜΑΡΤΙΟΥ                                              ΗΜΕΡΑ ΚΑΤΑ ΤΗΣ ΣΧΟΛΙΚΗΣ </a:t>
            </a:r>
            <a:r>
              <a:rPr lang="el-GR" sz="1600" dirty="0" err="1" smtClean="0"/>
              <a:t>Βιασ</a:t>
            </a:r>
            <a:endParaRPr lang="el-GR" sz="1600" dirty="0"/>
          </a:p>
        </p:txBody>
      </p:sp>
      <p:sp>
        <p:nvSpPr>
          <p:cNvPr id="3" name="2 - Θέση περιεχομένου"/>
          <p:cNvSpPr>
            <a:spLocks noGrp="1"/>
          </p:cNvSpPr>
          <p:nvPr>
            <p:ph idx="1"/>
          </p:nvPr>
        </p:nvSpPr>
        <p:spPr>
          <a:xfrm>
            <a:off x="457200" y="1700808"/>
            <a:ext cx="7239000" cy="4754928"/>
          </a:xfrm>
        </p:spPr>
        <p:txBody>
          <a:bodyPr/>
          <a:lstStyle/>
          <a:p>
            <a:pPr>
              <a:buFont typeface="Wingdings" pitchFamily="2" charset="2"/>
              <a:buChar char="Ø"/>
            </a:pPr>
            <a:r>
              <a:rPr lang="el-GR" dirty="0" smtClean="0"/>
              <a:t>Κάναμε μία ομαδική κατασκευή.</a:t>
            </a:r>
          </a:p>
          <a:p>
            <a:pPr>
              <a:buNone/>
            </a:pPr>
            <a:r>
              <a:rPr lang="el-GR" dirty="0" smtClean="0"/>
              <a:t> </a:t>
            </a:r>
            <a:r>
              <a:rPr lang="el-GR" dirty="0" smtClean="0"/>
              <a:t>  Σε ένα χαρτόνι, που ήταν το μισό κόκκινο και το μισό γαλάζιο, κολλήσαμε ένα θυμωμένο και ένα ήρεμο ανθρωπάκι καθώς και μπαλόνια και καρδούλες, στα οποία τα παιδιά είχαν ζωγραφίσει τι τα θυμώνει και τι τα ηρεμεί αντίστοιχα. Στο τέλος έγραψαν το ποιηματάκι «Δε θυμώνω, δε μαλώνω,</a:t>
            </a:r>
          </a:p>
          <a:p>
            <a:pPr>
              <a:buNone/>
            </a:pPr>
            <a:r>
              <a:rPr lang="el-GR" dirty="0" smtClean="0"/>
              <a:t> </a:t>
            </a:r>
            <a:r>
              <a:rPr lang="el-GR" dirty="0" smtClean="0"/>
              <a:t>                    μια αγκαλιά μεγάλη απλώνω,</a:t>
            </a:r>
          </a:p>
          <a:p>
            <a:pPr>
              <a:buNone/>
            </a:pPr>
            <a:r>
              <a:rPr lang="el-GR" dirty="0" smtClean="0"/>
              <a:t> </a:t>
            </a:r>
            <a:r>
              <a:rPr lang="el-GR" dirty="0" smtClean="0"/>
              <a:t>                    φίλους θέλω να ‘χω μόνο» </a:t>
            </a:r>
            <a:endParaRPr lang="el-GR" dirty="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39000" cy="372656"/>
          </a:xfrm>
        </p:spPr>
        <p:txBody>
          <a:bodyPr>
            <a:normAutofit/>
          </a:bodyPr>
          <a:lstStyle/>
          <a:p>
            <a:r>
              <a:rPr lang="el-GR" sz="1600" dirty="0" smtClean="0"/>
              <a:t>6</a:t>
            </a:r>
            <a:r>
              <a:rPr lang="el-GR" sz="1600" baseline="30000" dirty="0" smtClean="0"/>
              <a:t>Η</a:t>
            </a:r>
            <a:r>
              <a:rPr lang="el-GR" sz="1600" dirty="0" smtClean="0"/>
              <a:t> ΜΑΡΤΙΟΥ                                              ΗΜΕΡΑ ΚΑΤΑ ΤΗΣ ΣΧΟΛΙΚΗΣ </a:t>
            </a:r>
            <a:r>
              <a:rPr lang="el-GR" sz="1600" dirty="0" err="1" smtClean="0"/>
              <a:t>Βιασ</a:t>
            </a:r>
            <a:endParaRPr lang="el-GR" sz="1600" dirty="0"/>
          </a:p>
        </p:txBody>
      </p:sp>
      <p:pic>
        <p:nvPicPr>
          <p:cNvPr id="2050" name="Picture 2" descr="C:\Users\αρχοντουλα\Desktop\NIP\P3070413.JPG"/>
          <p:cNvPicPr>
            <a:picLocks noGrp="1" noChangeAspect="1" noChangeArrowheads="1"/>
          </p:cNvPicPr>
          <p:nvPr>
            <p:ph idx="1"/>
          </p:nvPr>
        </p:nvPicPr>
        <p:blipFill>
          <a:blip r:embed="rId2" cstate="print"/>
          <a:srcRect/>
          <a:stretch>
            <a:fillRect/>
          </a:stretch>
        </p:blipFill>
        <p:spPr bwMode="auto">
          <a:xfrm>
            <a:off x="323528" y="908720"/>
            <a:ext cx="7560840" cy="5688632"/>
          </a:xfrm>
          <a:prstGeom prst="rect">
            <a:avLst/>
          </a:prstGeom>
          <a:noFill/>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39000" cy="444664"/>
          </a:xfrm>
        </p:spPr>
        <p:txBody>
          <a:bodyPr>
            <a:normAutofit/>
          </a:bodyPr>
          <a:lstStyle/>
          <a:p>
            <a:r>
              <a:rPr lang="el-GR" sz="1600" dirty="0" smtClean="0"/>
              <a:t>6</a:t>
            </a:r>
            <a:r>
              <a:rPr lang="el-GR" sz="1600" baseline="30000" dirty="0" smtClean="0"/>
              <a:t>η</a:t>
            </a:r>
            <a:r>
              <a:rPr lang="el-GR" sz="1600" dirty="0" smtClean="0"/>
              <a:t> </a:t>
            </a:r>
            <a:r>
              <a:rPr lang="el-GR" sz="1600" dirty="0" err="1" smtClean="0"/>
              <a:t>μαρτιου</a:t>
            </a:r>
            <a:r>
              <a:rPr lang="el-GR" sz="1600" dirty="0" smtClean="0"/>
              <a:t>                                             </a:t>
            </a:r>
            <a:r>
              <a:rPr lang="el-GR" sz="1600" dirty="0" err="1" smtClean="0"/>
              <a:t>ημερα</a:t>
            </a:r>
            <a:r>
              <a:rPr lang="el-GR" sz="1600" dirty="0" smtClean="0"/>
              <a:t> κατά της </a:t>
            </a:r>
            <a:r>
              <a:rPr lang="el-GR" sz="1600" dirty="0" err="1" smtClean="0"/>
              <a:t>σχολικησ</a:t>
            </a:r>
            <a:r>
              <a:rPr lang="el-GR" sz="1600" dirty="0" smtClean="0"/>
              <a:t> </a:t>
            </a:r>
            <a:r>
              <a:rPr lang="el-GR" sz="1600" dirty="0" err="1" smtClean="0"/>
              <a:t>βιασ</a:t>
            </a:r>
            <a:endParaRPr lang="el-GR" sz="1600" dirty="0"/>
          </a:p>
        </p:txBody>
      </p:sp>
      <p:sp>
        <p:nvSpPr>
          <p:cNvPr id="3" name="2 - Θέση περιεχομένου"/>
          <p:cNvSpPr>
            <a:spLocks noGrp="1"/>
          </p:cNvSpPr>
          <p:nvPr>
            <p:ph idx="1"/>
          </p:nvPr>
        </p:nvSpPr>
        <p:spPr>
          <a:xfrm>
            <a:off x="457200" y="2420888"/>
            <a:ext cx="7239000" cy="4034848"/>
          </a:xfrm>
        </p:spPr>
        <p:txBody>
          <a:bodyPr/>
          <a:lstStyle/>
          <a:p>
            <a:pPr>
              <a:buFont typeface="Wingdings" pitchFamily="2" charset="2"/>
              <a:buChar char="Ø"/>
            </a:pPr>
            <a:r>
              <a:rPr lang="el-GR" dirty="0" smtClean="0"/>
              <a:t>Φτιάξαμε και από μία ζωγραφιά σχετική με το παραπάνω ποιηματάκι, την οποία κάναμε </a:t>
            </a:r>
            <a:r>
              <a:rPr lang="el-GR" dirty="0" err="1" smtClean="0"/>
              <a:t>καδράκι</a:t>
            </a:r>
            <a:r>
              <a:rPr lang="el-GR" dirty="0" smtClean="0"/>
              <a:t> και κάθε παιδί την πήρε στο σπίτι του. </a:t>
            </a:r>
            <a:endParaRPr lang="el-GR"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39000" cy="444664"/>
          </a:xfrm>
        </p:spPr>
        <p:txBody>
          <a:bodyPr>
            <a:normAutofit/>
          </a:bodyPr>
          <a:lstStyle/>
          <a:p>
            <a:r>
              <a:rPr lang="el-GR" sz="1600" dirty="0" smtClean="0"/>
              <a:t>6</a:t>
            </a:r>
            <a:r>
              <a:rPr lang="el-GR" sz="1600" baseline="30000" dirty="0" smtClean="0"/>
              <a:t>η</a:t>
            </a:r>
            <a:r>
              <a:rPr lang="el-GR" sz="1600" dirty="0" smtClean="0"/>
              <a:t> </a:t>
            </a:r>
            <a:r>
              <a:rPr lang="el-GR" sz="1600" dirty="0" err="1" smtClean="0"/>
              <a:t>μαρτιου</a:t>
            </a:r>
            <a:r>
              <a:rPr lang="el-GR" sz="1600" dirty="0" smtClean="0"/>
              <a:t>                                           </a:t>
            </a:r>
            <a:r>
              <a:rPr lang="el-GR" sz="1600" dirty="0" err="1" smtClean="0"/>
              <a:t>ημερα</a:t>
            </a:r>
            <a:r>
              <a:rPr lang="el-GR" sz="1600" dirty="0" smtClean="0"/>
              <a:t> </a:t>
            </a:r>
            <a:r>
              <a:rPr lang="el-GR" sz="1600" dirty="0" err="1" smtClean="0"/>
              <a:t>κατΑ</a:t>
            </a:r>
            <a:r>
              <a:rPr lang="el-GR" sz="1600" dirty="0" smtClean="0"/>
              <a:t> ΤΗΣ ΣΧΟΛΙΚΗΣ ΒΙΑΣ</a:t>
            </a:r>
            <a:endParaRPr lang="el-GR" sz="1600" dirty="0"/>
          </a:p>
        </p:txBody>
      </p:sp>
      <p:pic>
        <p:nvPicPr>
          <p:cNvPr id="4098" name="Picture 2" descr="C:\Users\αρχοντουλα\Desktop\NIP\P3070417.JPG"/>
          <p:cNvPicPr>
            <a:picLocks noGrp="1" noChangeAspect="1" noChangeArrowheads="1"/>
          </p:cNvPicPr>
          <p:nvPr>
            <p:ph idx="1"/>
          </p:nvPr>
        </p:nvPicPr>
        <p:blipFill>
          <a:blip r:embed="rId2" cstate="print"/>
          <a:srcRect/>
          <a:stretch>
            <a:fillRect/>
          </a:stretch>
        </p:blipFill>
        <p:spPr bwMode="auto">
          <a:xfrm>
            <a:off x="845608" y="980728"/>
            <a:ext cx="6462184" cy="5475635"/>
          </a:xfrm>
          <a:prstGeom prst="rect">
            <a:avLst/>
          </a:prstGeom>
          <a:noFill/>
        </p:spPr>
      </p:pic>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Αφθονία">
  <a:themeElements>
    <a:clrScheme name="Αφθονία">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Αφθονία">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Αφθονία">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67</TotalTime>
  <Words>372</Words>
  <Application>Microsoft Office PowerPoint</Application>
  <PresentationFormat>Προβολή στην οθόνη (4:3)</PresentationFormat>
  <Paragraphs>29</Paragraphs>
  <Slides>13</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13</vt:i4>
      </vt:variant>
    </vt:vector>
  </HeadingPairs>
  <TitlesOfParts>
    <vt:vector size="14" baseType="lpstr">
      <vt:lpstr>Αφθονία</vt:lpstr>
      <vt:lpstr>6η μαρτιου ημερα κατα τηΣ ΣΧΟΛΙΚΗΣ ΒΙΑΣ</vt:lpstr>
      <vt:lpstr>6Η ΜΑΡΤΙΟΥ                                                ΗΜΕΡΑ ΚΑΤΑ ΤΗΣ ΣΧΟΛΙΚΗΣ ΒΙΑΣ</vt:lpstr>
      <vt:lpstr>6Η ΜΑΡΤΙΟΥ                                             ΗΜΕΡΑ ΚΑΤΑ ΤΗΣ ΣΧΟΛΙΚΗΣ ΒΙΑΣ</vt:lpstr>
      <vt:lpstr>6Η ΜΑΡΤΙΟΥ                                              ΗΜΕΡΑ ΚΑΤΑ ΤΗΣ ΣΧΟΛΙΚΗΣ ΒΙΑΣ</vt:lpstr>
      <vt:lpstr>6Η ΜΑΡΤΙΟΥ                                              ΗΜΕΡΑ ΚΑΤΑ ΤΗΣ ΣΧΟΛΙΚΗΣ Βιασ</vt:lpstr>
      <vt:lpstr>6Η ΜΑΡΤΙΟΥ                                              ΗΜΕΡΑ ΚΑΤΑ ΤΗΣ ΣΧΟΛΙΚΗΣ Βιασ</vt:lpstr>
      <vt:lpstr>6Η ΜΑΡΤΙΟΥ                                              ΗΜΕΡΑ ΚΑΤΑ ΤΗΣ ΣΧΟΛΙΚΗΣ Βιασ</vt:lpstr>
      <vt:lpstr>6η μαρτιου                                             ημερα κατά της σχολικησ βιασ</vt:lpstr>
      <vt:lpstr>6η μαρτιου                                           ημερα κατΑ ΤΗΣ ΣΧΟΛΙΚΗΣ ΒΙΑΣ</vt:lpstr>
      <vt:lpstr>6Η ΜΑΡΤΙΟΥ                                              ΗΜΕΡΑ ΚΑΤΆ ΤΗΣ ΣΧΟΛΙΚΗΣ ΒΙΑΣ</vt:lpstr>
      <vt:lpstr>6Η ΜΑΡΤΙΟΥ                                             ΗΜΕΡΑ ΚΑΤΆ ΤΗΣ ΣΧΟΛΙΚΗΣ ΒΙΑΣ</vt:lpstr>
      <vt:lpstr>6Η ΜΑΡΤΙΟΥ                                              ΗΜΕΡΑ ΚΑΤΆ ΤΗΣ ΣΧΟΛΙΚΗΣ ΒΙΑΣ</vt:lpstr>
      <vt:lpstr>6η μαρτιου                                              ημερα κατά τησ σχολικησ βιασ</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6η μαρτιου ημερα κατα τηΣ ΣΧΟΛΙΚΗΣ ΒΙΑΣ</dc:title>
  <dc:creator>αρχοντουλα δεμελη</dc:creator>
  <cp:lastModifiedBy> αρχοντουλα δεμελη</cp:lastModifiedBy>
  <cp:revision>7</cp:revision>
  <dcterms:created xsi:type="dcterms:W3CDTF">2015-03-08T12:02:45Z</dcterms:created>
  <dcterms:modified xsi:type="dcterms:W3CDTF">2015-03-08T13:10:19Z</dcterms:modified>
</cp:coreProperties>
</file>